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6 Dikdörtgen"/>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9F75050-0E15-4C5B-92B0-66D068882F1F}" type="datetimeFigureOut">
              <a:rPr lang="tr-TR" smtClean="0"/>
              <a:pPr/>
              <a:t>12.11.2018</a:t>
            </a:fld>
            <a:endParaRPr lang="tr-TR"/>
          </a:p>
        </p:txBody>
      </p:sp>
      <p:sp>
        <p:nvSpPr>
          <p:cNvPr id="17" name="16 Altbilgi Yer Tutucusu"/>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28 Slayt Numarası Yer Tutucusu"/>
          <p:cNvSpPr>
            <a:spLocks noGrp="1"/>
          </p:cNvSpPr>
          <p:nvPr>
            <p:ph type="sldNum" sz="quarter" idx="12"/>
          </p:nvPr>
        </p:nvSpPr>
        <p:spPr>
          <a:xfrm>
            <a:off x="8001000" y="228600"/>
            <a:ext cx="8382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12.11.2018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553200" y="6248402"/>
            <a:ext cx="2209800" cy="365125"/>
          </a:xfrm>
        </p:spPr>
        <p:txBody>
          <a:bodyPr/>
          <a:lstStyle/>
          <a:p>
            <a:fld id="{D9F75050-0E15-4C5B-92B0-66D068882F1F}" type="datetimeFigureOut">
              <a:rPr lang="tr-TR" smtClean="0"/>
              <a:pPr/>
              <a:t>12.11.2018</a:t>
            </a:fld>
            <a:endParaRPr lang="tr-TR"/>
          </a:p>
        </p:txBody>
      </p:sp>
      <p:sp>
        <p:nvSpPr>
          <p:cNvPr id="5" name="4 Altbilgi Yer Tutucusu"/>
          <p:cNvSpPr>
            <a:spLocks noGrp="1"/>
          </p:cNvSpPr>
          <p:nvPr>
            <p:ph type="ftr" sz="quarter" idx="11"/>
          </p:nvPr>
        </p:nvSpPr>
        <p:spPr>
          <a:xfrm>
            <a:off x="457201" y="6248207"/>
            <a:ext cx="5573483" cy="365125"/>
          </a:xfrm>
        </p:spPr>
        <p:txBody>
          <a:bodyPr/>
          <a:lstStyle/>
          <a:p>
            <a:endParaRPr lang="tr-TR"/>
          </a:p>
        </p:txBody>
      </p:sp>
      <p:sp>
        <p:nvSpPr>
          <p:cNvPr id="7" name="6 Dikdörtgen"/>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5989638" y="144462"/>
            <a:ext cx="533400" cy="244476"/>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12.11.2018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6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pPr/>
              <a:t>12.11.2018</a:t>
            </a:fld>
            <a:endParaRPr lang="tr-TR"/>
          </a:p>
        </p:txBody>
      </p:sp>
      <p:sp>
        <p:nvSpPr>
          <p:cNvPr id="13" name="12 Slayt Numarası Yer Tutucusu"/>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9" name="8 İçerik Yer Tutucusu"/>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7 Veri Yer Tutucusu"/>
          <p:cNvSpPr>
            <a:spLocks noGrp="1"/>
          </p:cNvSpPr>
          <p:nvPr>
            <p:ph type="dt" sz="half" idx="15"/>
          </p:nvPr>
        </p:nvSpPr>
        <p:spPr/>
        <p:txBody>
          <a:bodyPr rtlCol="0"/>
          <a:lstStyle/>
          <a:p>
            <a:fld id="{D9F75050-0E15-4C5B-92B0-66D068882F1F}" type="datetimeFigureOut">
              <a:rPr lang="tr-TR" smtClean="0"/>
              <a:pPr/>
              <a:t>12.11.2018</a:t>
            </a:fld>
            <a:endParaRPr lang="tr-TR"/>
          </a:p>
        </p:txBody>
      </p:sp>
      <p:sp>
        <p:nvSpPr>
          <p:cNvPr id="10" name="9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2" name="11 Altbilgi Yer Tutucusu"/>
          <p:cNvSpPr>
            <a:spLocks noGrp="1"/>
          </p:cNvSpPr>
          <p:nvPr>
            <p:ph type="ftr" sz="quarter" idx="17"/>
          </p:nvPr>
        </p:nvSpPr>
        <p:spPr/>
        <p:txBody>
          <a:bodyPr rtlCol="0"/>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10 İçerik Yer Tutucusu"/>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5"/>
          </p:nvPr>
        </p:nvSpPr>
        <p:spPr/>
        <p:txBody>
          <a:bodyPr rtlCol="0"/>
          <a:lstStyle/>
          <a:p>
            <a:fld id="{D9F75050-0E15-4C5B-92B0-66D068882F1F}" type="datetimeFigureOut">
              <a:rPr lang="tr-TR" smtClean="0"/>
              <a:pPr/>
              <a:t>12.11.2018</a:t>
            </a:fld>
            <a:endParaRPr lang="tr-TR"/>
          </a:p>
        </p:txBody>
      </p:sp>
      <p:sp>
        <p:nvSpPr>
          <p:cNvPr id="12" name="11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4" name="13 Altbilgi Yer Tutucusu"/>
          <p:cNvSpPr>
            <a:spLocks noGrp="1"/>
          </p:cNvSpPr>
          <p:nvPr>
            <p:ph type="ftr" sz="quarter" idx="17"/>
          </p:nvPr>
        </p:nvSpPr>
        <p:spPr/>
        <p:txBody>
          <a:bodyPr rtlCol="0"/>
          <a:lstStyle/>
          <a:p>
            <a:endParaRPr lang="tr-TR"/>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12.11.2018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12.11.2018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8 İçerik Yer Tutucusu"/>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7 Dikdörtgen"/>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10 Dikdörtgen"/>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6248400" y="6248400"/>
            <a:ext cx="2667000" cy="365125"/>
          </a:xfrm>
        </p:spPr>
        <p:txBody>
          <a:bodyPr rtlCol="0"/>
          <a:lstStyle/>
          <a:p>
            <a:fld id="{D9F75050-0E15-4C5B-92B0-66D068882F1F}" type="datetimeFigureOut">
              <a:rPr lang="tr-TR" smtClean="0"/>
              <a:pPr/>
              <a:t>12.11.2018</a:t>
            </a:fld>
            <a:endParaRPr lang="tr-TR"/>
          </a:p>
        </p:txBody>
      </p:sp>
      <p:sp>
        <p:nvSpPr>
          <p:cNvPr id="13" name="12 Slayt Numarası Yer Tutucusu"/>
          <p:cNvSpPr>
            <a:spLocks noGrp="1"/>
          </p:cNvSpPr>
          <p:nvPr>
            <p:ph type="sldNum" sz="quarter" idx="11"/>
          </p:nvPr>
        </p:nvSpPr>
        <p:spPr>
          <a:xfrm>
            <a:off x="0" y="4667249"/>
            <a:ext cx="1447800" cy="663578"/>
          </a:xfrm>
        </p:spPr>
        <p:txBody>
          <a:bodyPr rtlCol="0"/>
          <a:lstStyle>
            <a:lvl1pPr>
              <a:defRPr sz="2800"/>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a:xfrm>
            <a:off x="1600200" y="6248206"/>
            <a:ext cx="4572000" cy="365125"/>
          </a:xfrm>
        </p:spPr>
        <p:txBody>
          <a:bodyPr rtlCol="0"/>
          <a:lstStyle/>
          <a:p>
            <a:endParaRPr lang="tr-TR"/>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9F75050-0E15-4C5B-92B0-66D068882F1F}" type="datetimeFigureOut">
              <a:rPr lang="tr-TR" smtClean="0"/>
              <a:pPr/>
              <a:t>12.11.2018</a:t>
            </a:fld>
            <a:endParaRPr lang="tr-TR"/>
          </a:p>
        </p:txBody>
      </p:sp>
      <p:sp>
        <p:nvSpPr>
          <p:cNvPr id="3" name="2 Altbilgi Yer Tutucusu"/>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6 Dikdörtgen"/>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1700808"/>
            <a:ext cx="8352928" cy="545505"/>
          </a:xfrm>
        </p:spPr>
        <p:txBody>
          <a:bodyPr>
            <a:normAutofit/>
          </a:bodyPr>
          <a:lstStyle/>
          <a:p>
            <a:pPr algn="ctr"/>
            <a:r>
              <a:rPr lang="tr-TR" sz="2800" b="1" dirty="0" smtClean="0"/>
              <a:t>AYDIN İL MÜFTÜLÜĞÜ</a:t>
            </a:r>
            <a:endParaRPr lang="tr-TR" sz="2800" dirty="0"/>
          </a:p>
        </p:txBody>
      </p:sp>
      <p:sp>
        <p:nvSpPr>
          <p:cNvPr id="3" name="2 Alt Başlık"/>
          <p:cNvSpPr>
            <a:spLocks noGrp="1"/>
          </p:cNvSpPr>
          <p:nvPr>
            <p:ph type="subTitle" idx="1"/>
          </p:nvPr>
        </p:nvSpPr>
        <p:spPr>
          <a:xfrm>
            <a:off x="827584" y="3501008"/>
            <a:ext cx="7704856" cy="720081"/>
          </a:xfrm>
        </p:spPr>
        <p:txBody>
          <a:bodyPr>
            <a:noAutofit/>
          </a:bodyPr>
          <a:lstStyle/>
          <a:p>
            <a:endParaRPr lang="tr-TR" sz="6600" b="1" dirty="0" smtClean="0"/>
          </a:p>
          <a:p>
            <a:pPr algn="ctr"/>
            <a:r>
              <a:rPr lang="tr-TR" sz="6000" b="1" dirty="0" smtClean="0"/>
              <a:t>İnanç Dünyamızda Söz Ahlakı</a:t>
            </a:r>
            <a:endParaRPr lang="tr-TR" sz="4400" b="1" dirty="0" smtClean="0"/>
          </a:p>
          <a:p>
            <a:endParaRPr lang="tr-TR" sz="4800" b="1"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1049141"/>
            <a:ext cx="1188000" cy="118857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1124744"/>
            <a:ext cx="1364576" cy="136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 </a:t>
            </a:r>
            <a:r>
              <a:rPr lang="tr-TR" sz="3100" b="1" dirty="0" smtClean="0">
                <a:solidFill>
                  <a:schemeClr val="tx1"/>
                </a:solidFill>
              </a:rPr>
              <a:t>‘Herkes Böyle Yaşıyor’ Yanılgısı </a:t>
            </a:r>
            <a:endParaRPr lang="tr-TR" sz="3100" b="1" dirty="0">
              <a:solidFill>
                <a:schemeClr val="tx1"/>
              </a:solidFill>
            </a:endParaRPr>
          </a:p>
        </p:txBody>
      </p:sp>
      <p:sp>
        <p:nvSpPr>
          <p:cNvPr id="3" name="2 İçerik Yer Tutucusu"/>
          <p:cNvSpPr>
            <a:spLocks noGrp="1"/>
          </p:cNvSpPr>
          <p:nvPr>
            <p:ph sz="quarter" idx="1"/>
          </p:nvPr>
        </p:nvSpPr>
        <p:spPr/>
        <p:txBody>
          <a:bodyPr>
            <a:normAutofit fontScale="92500" lnSpcReduction="10000"/>
          </a:bodyPr>
          <a:lstStyle/>
          <a:p>
            <a:pPr lvl="0"/>
            <a:r>
              <a:rPr lang="tr-TR" dirty="0" smtClean="0"/>
              <a:t>İnsanların Allah var demelerine rağmen, yokmuş gibi yaşamalarının ardındaki en öncelikli nedenin etraflarındaki kalabalık yığınların da benzer şekilde yaşamalarından kaynaklandığını iddia etmeleridir. Oysa Kur'an'a göre çoğunluğa uymak hakikat adına bir şey ifade etmez:</a:t>
            </a:r>
          </a:p>
          <a:p>
            <a:pPr lvl="0"/>
            <a:r>
              <a:rPr lang="tr-TR" b="1" i="1" dirty="0" smtClean="0"/>
              <a:t>“Yeryüzündeki insanların çoğunluğuna uyarsan seni Allah yolundan saptırırlar. Sadece sanıya uyarlar onlar ve sadece saçmalarlar.”</a:t>
            </a:r>
            <a:endParaRPr lang="tr-TR" dirty="0" smtClean="0"/>
          </a:p>
          <a:p>
            <a:r>
              <a:rPr lang="tr-TR" dirty="0" err="1" smtClean="0"/>
              <a:t>En’am</a:t>
            </a:r>
            <a:r>
              <a:rPr lang="tr-TR" dirty="0" smtClean="0"/>
              <a:t>, 6/116.</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228600"/>
            <a:ext cx="7938464" cy="990600"/>
          </a:xfrm>
        </p:spPr>
        <p:txBody>
          <a:bodyPr>
            <a:noAutofit/>
          </a:bodyPr>
          <a:lstStyle/>
          <a:p>
            <a:r>
              <a:rPr lang="tr-TR" sz="3200" b="1" dirty="0" smtClean="0">
                <a:solidFill>
                  <a:schemeClr val="tx1"/>
                </a:solidFill>
              </a:rPr>
              <a:t>‘Ailemde Ya da Yetiştiğim Çevrede Görmedim.’</a:t>
            </a:r>
            <a:endParaRPr lang="tr-TR" sz="3200" b="1" dirty="0">
              <a:solidFill>
                <a:schemeClr val="tx1"/>
              </a:solidFill>
            </a:endParaRPr>
          </a:p>
        </p:txBody>
      </p:sp>
      <p:sp>
        <p:nvSpPr>
          <p:cNvPr id="3" name="2 İçerik Yer Tutucusu"/>
          <p:cNvSpPr>
            <a:spLocks noGrp="1"/>
          </p:cNvSpPr>
          <p:nvPr>
            <p:ph sz="quarter" idx="1"/>
          </p:nvPr>
        </p:nvSpPr>
        <p:spPr/>
        <p:txBody>
          <a:bodyPr>
            <a:normAutofit lnSpcReduction="10000"/>
          </a:bodyPr>
          <a:lstStyle/>
          <a:p>
            <a:pPr lvl="0"/>
            <a:r>
              <a:rPr lang="tr-TR" dirty="0" smtClean="0"/>
              <a:t>Bazı insanlar dini gereklilikleri yerine getirmeme sebebi olarak ailelerinde ya da yetiştikleri çevrede daha önce böyle şeylerle karşılaşmadıklarını, bu konularda hiç düşünmediklerini bahane ederler.</a:t>
            </a:r>
          </a:p>
          <a:p>
            <a:pPr lvl="0"/>
            <a:r>
              <a:rPr lang="tr-TR" dirty="0" smtClean="0"/>
              <a:t>Oysa insanın hayatı boyunca hiç bilmediği ama şimdi içinde bulunduğu şartlar sebebiyle öğrenmek ve bizzat kendi başına yapmak durumunda kaldığı sayısız şey olur. Ve kişi ne yapar eder öğrenir bu şeyleri.</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solidFill>
                  <a:schemeClr val="tx1"/>
                </a:solidFill>
              </a:rPr>
              <a:t>‘Hacıdan Hocadan Korkacaksın’</a:t>
            </a:r>
            <a:endParaRPr lang="tr-TR" sz="2800" b="1" dirty="0">
              <a:solidFill>
                <a:schemeClr val="tx1"/>
              </a:solidFill>
            </a:endParaRPr>
          </a:p>
        </p:txBody>
      </p:sp>
      <p:sp>
        <p:nvSpPr>
          <p:cNvPr id="3" name="2 İçerik Yer Tutucusu"/>
          <p:cNvSpPr>
            <a:spLocks noGrp="1"/>
          </p:cNvSpPr>
          <p:nvPr>
            <p:ph sz="quarter" idx="1"/>
          </p:nvPr>
        </p:nvSpPr>
        <p:spPr>
          <a:xfrm>
            <a:off x="323528" y="1600200"/>
            <a:ext cx="8442520" cy="4495800"/>
          </a:xfrm>
        </p:spPr>
        <p:txBody>
          <a:bodyPr>
            <a:normAutofit fontScale="77500" lnSpcReduction="20000"/>
          </a:bodyPr>
          <a:lstStyle/>
          <a:p>
            <a:pPr lvl="0"/>
            <a:r>
              <a:rPr lang="tr-TR" dirty="0" smtClean="0"/>
              <a:t>Söz konusu bahanenin özellikle halkın belirli bir kesimi tarafından her fırsatta dile getirildiği ve münferit hadiselerin genelleştirildiği görülmektedir. Yapılan hata ya da işlenen suç kendi başına hata ve suçtur. Kimin tarafından yapılıp yapılmadığı ancak ikinci üçüncü dereceden önemli olabilir. 'Dindar' olan ya da o şekilde algılanan bir kişinin işlediği suç da herkes gibi kendisini bağlar. Çünkü bu suçu işlemesinin sebebi dini inancı değil, kendisidir.</a:t>
            </a:r>
          </a:p>
          <a:p>
            <a:pPr lvl="0"/>
            <a:r>
              <a:rPr lang="tr-TR" dirty="0" smtClean="0"/>
              <a:t>Dindar insanlardan ahlâk dışı davranışların beklenmemesi gayet doğaldır. Ancak burada önemli olan kişilerin olaylar karşısındaki algılarında samimi olup olmadıklarıdır. İnsanlar işledikleri bir suç karşısında kendilerini temize çıkarmak için dindarların ya da dindar geçinenlerin de benzer şeyler yaptıklarını söyleyebilir. Ya da dine inanmak istemediği için özellikle kötü örnekleri seçip bu örnekler üzerinden dine ve tüm dindarlara iftirada bulunmak da istiyor olabilir. </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chemeClr val="tx1"/>
                </a:solidFill>
              </a:rPr>
              <a:t>‘Dindarlar Samimi Gelmiyorlar Bana’</a:t>
            </a:r>
            <a:endParaRPr lang="tr-TR" sz="3200" b="1" dirty="0">
              <a:solidFill>
                <a:schemeClr val="tx1"/>
              </a:solidFill>
            </a:endParaRPr>
          </a:p>
        </p:txBody>
      </p:sp>
      <p:sp>
        <p:nvSpPr>
          <p:cNvPr id="3" name="2 İçerik Yer Tutucusu"/>
          <p:cNvSpPr>
            <a:spLocks noGrp="1"/>
          </p:cNvSpPr>
          <p:nvPr>
            <p:ph sz="quarter" idx="1"/>
          </p:nvPr>
        </p:nvSpPr>
        <p:spPr>
          <a:xfrm>
            <a:off x="323528" y="1600200"/>
            <a:ext cx="8442520" cy="4495800"/>
          </a:xfrm>
        </p:spPr>
        <p:txBody>
          <a:bodyPr>
            <a:normAutofit fontScale="77500" lnSpcReduction="20000"/>
          </a:bodyPr>
          <a:lstStyle/>
          <a:p>
            <a:pPr lvl="0"/>
            <a:r>
              <a:rPr lang="tr-TR" dirty="0" smtClean="0"/>
              <a:t>İnsanların bir kısmının, dini gerektiği gibi yaşamamasına neden olarak ileri sürdüğü gerekçelerden muhtemelen en samimiyetsiz olanı, dindar kişileri samimi bulmadıkları yönündeki önyargılarıdır. Bazı insanların dindar görünerek insanları kandırmaya çalıştıkları doğru olabilir. Ancak bu, tek başına tüm dindarlara karşı önyargılı olunması için geçerli bir sebep olamaz.</a:t>
            </a:r>
          </a:p>
          <a:p>
            <a:pPr lvl="0"/>
            <a:r>
              <a:rPr lang="tr-TR" dirty="0" smtClean="0"/>
              <a:t>Bir kişi 'dindar' ve aynı zamanda gerçekten samimiyetsiz biriyse bu samimiyetsizliğinin sebebi din değildir hiçbir surette. Kişinin bireysel durumuyla alakalı hiçbir konu inandığını ifade ettiği dine bağlanamaz. Bununla birlikte şayet gerçekten de bir kişi samimiyetsiz bir şekilde dindar görünmek istiyorsa bu o kişiyi bağlayan bir durumdur. Bu da çok acınası bir durumdur.</a:t>
            </a:r>
          </a:p>
          <a:p>
            <a:pPr lvl="0"/>
            <a:r>
              <a:rPr lang="tr-TR" dirty="0" smtClean="0"/>
              <a:t>Kur'an'da dindar görünümlü sahtekâr ikiyüzlüler kınanır </a:t>
            </a:r>
            <a:r>
              <a:rPr lang="tr-TR" dirty="0"/>
              <a:t>:</a:t>
            </a:r>
            <a:endParaRPr lang="tr-TR" dirty="0" smtClean="0"/>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351840" cy="990600"/>
          </a:xfrm>
        </p:spPr>
        <p:txBody>
          <a:bodyPr>
            <a:normAutofit/>
          </a:bodyPr>
          <a:lstStyle/>
          <a:p>
            <a:r>
              <a:rPr lang="tr-TR" sz="2800" b="1" dirty="0" smtClean="0">
                <a:solidFill>
                  <a:schemeClr val="tx1"/>
                </a:solidFill>
              </a:rPr>
              <a:t>‘Bu Kadar Kötülüğün Ve Kötünün Olduğu Yerde Ben Yine İyiyim’</a:t>
            </a:r>
            <a:endParaRPr lang="tr-TR" sz="2800" b="1" dirty="0">
              <a:solidFill>
                <a:schemeClr val="tx1"/>
              </a:solidFill>
            </a:endParaRPr>
          </a:p>
        </p:txBody>
      </p:sp>
      <p:sp>
        <p:nvSpPr>
          <p:cNvPr id="3" name="2 İçerik Yer Tutucusu"/>
          <p:cNvSpPr>
            <a:spLocks noGrp="1"/>
          </p:cNvSpPr>
          <p:nvPr>
            <p:ph sz="quarter" idx="1"/>
          </p:nvPr>
        </p:nvSpPr>
        <p:spPr>
          <a:xfrm>
            <a:off x="107504" y="1628800"/>
            <a:ext cx="8856984" cy="4680520"/>
          </a:xfrm>
        </p:spPr>
        <p:txBody>
          <a:bodyPr>
            <a:normAutofit fontScale="25000" lnSpcReduction="20000"/>
          </a:bodyPr>
          <a:lstStyle/>
          <a:p>
            <a:pPr lvl="0"/>
            <a:r>
              <a:rPr lang="tr-TR" sz="8000" dirty="0" smtClean="0"/>
              <a:t>İnsanın kendini kandırma yollarından ve içine düştüğü önde gelen yanılgılardan bir diğeri de, kendini kötü örnekler ile mukayese ederek aklamaya çalışma yanılgısıdır.</a:t>
            </a:r>
          </a:p>
          <a:p>
            <a:pPr lvl="0"/>
            <a:r>
              <a:rPr lang="tr-TR" sz="8000" dirty="0" smtClean="0"/>
              <a:t>İnsan dini konularda hep kendinden kötü durumlarda olanlarla kendini; dünyevi konularda ise hep üstün durumda olanlarla kıyaslar. Bu da insanın ayrı bir samimiyetsizliğidir. Çünkü olması gereken esasen tam </a:t>
            </a:r>
            <a:r>
              <a:rPr lang="tr-TR" sz="8000" dirty="0"/>
              <a:t>tersidir. </a:t>
            </a:r>
            <a:r>
              <a:rPr lang="tr-TR" sz="8000" dirty="0" smtClean="0"/>
              <a:t>Dünyevi bir eksiklikten şikâyet etmek yerine, sahip olduklarından yoksun bulunan sayısız insanın varlığı, şikâyet değil şükür sebebi olmalıdır kişi için.</a:t>
            </a:r>
          </a:p>
          <a:p>
            <a:pPr lvl="0"/>
            <a:r>
              <a:rPr lang="tr-TR" sz="8000" dirty="0" smtClean="0"/>
              <a:t>İnsanların bir kısmı yaptığı şeyleri o denli meşrulaştırır ve kendini temize çıkarır ki bir an cennetin o kişi için yaratıldığını sanırsınız! </a:t>
            </a:r>
            <a:r>
              <a:rPr lang="ar-SA" sz="8000" b="1" dirty="0" smtClean="0"/>
              <a:t> </a:t>
            </a:r>
            <a:endParaRPr lang="tr-TR" sz="8000" dirty="0" smtClean="0"/>
          </a:p>
          <a:p>
            <a:r>
              <a:rPr lang="tr-TR" sz="8000" b="1" i="1" dirty="0" smtClean="0"/>
              <a:t>“Bakmaz mısın, şu benliklerini ak-berrak gösterip duranlara!”</a:t>
            </a:r>
            <a:r>
              <a:rPr lang="tr-TR" sz="8000" dirty="0"/>
              <a:t> Nisa, 4/49</a:t>
            </a:r>
            <a:r>
              <a:rPr lang="tr-TR" sz="8000" dirty="0" smtClean="0"/>
              <a:t>.</a:t>
            </a:r>
          </a:p>
          <a:p>
            <a:pPr lvl="0"/>
            <a:r>
              <a:rPr lang="tr-TR" sz="8000" dirty="0" smtClean="0"/>
              <a:t>Şeytan da boş durmaz tabiî, şiddetle destekler bu zanları. "Yahu baksana bir etrafına; millet ne kadar kötü sen iyisin iyi, hem de çok iyi" vesvesesini düşürür insanın aklına. İnsan n</a:t>
            </a:r>
            <a:r>
              <a:rPr lang="tr-TR" sz="7200" dirty="0" smtClean="0"/>
              <a:t>asıl olsa bir şekilde cennete girerim sanır. Oysa ayetler uyarır: </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228600"/>
            <a:ext cx="7866456" cy="990600"/>
          </a:xfrm>
        </p:spPr>
        <p:txBody>
          <a:bodyPr>
            <a:normAutofit/>
          </a:bodyPr>
          <a:lstStyle/>
          <a:p>
            <a:r>
              <a:rPr lang="tr-TR" sz="3200" b="1" dirty="0" smtClean="0">
                <a:solidFill>
                  <a:schemeClr val="tx1"/>
                </a:solidFill>
              </a:rPr>
              <a:t>‘Şeytana Uyuyorum’</a:t>
            </a:r>
            <a:endParaRPr lang="tr-TR" sz="3200" b="1" dirty="0">
              <a:solidFill>
                <a:schemeClr val="tx1"/>
              </a:solidFill>
            </a:endParaRPr>
          </a:p>
        </p:txBody>
      </p:sp>
      <p:sp>
        <p:nvSpPr>
          <p:cNvPr id="3" name="2 İçerik Yer Tutucusu"/>
          <p:cNvSpPr>
            <a:spLocks noGrp="1"/>
          </p:cNvSpPr>
          <p:nvPr>
            <p:ph sz="quarter" idx="1"/>
          </p:nvPr>
        </p:nvSpPr>
        <p:spPr/>
        <p:txBody>
          <a:bodyPr>
            <a:normAutofit lnSpcReduction="10000"/>
          </a:bodyPr>
          <a:lstStyle/>
          <a:p>
            <a:pPr lvl="0"/>
            <a:r>
              <a:rPr lang="tr-TR" dirty="0" smtClean="0"/>
              <a:t>İnsanların bir kısmının tekrarladıkları hatalar sebebiyle sürekli olarak şeytanı bahane ettiklerini ve "Şeytana uyuyorum" sözü ile kendilerini savunmaya çalıştıklarını görebilirsiniz. Oysa işin aslı, insanların iradelerine yenik düşmeleri sebebiyle şeytanı bahane etmeleridir</a:t>
            </a:r>
          </a:p>
          <a:p>
            <a:pPr lvl="0"/>
            <a:r>
              <a:rPr lang="tr-TR" b="1" i="1" dirty="0" smtClean="0"/>
              <a:t>“Şeytanın adımlarını izlemeyin. Çünkü o, sizin için apaçık bir düşmandır.”</a:t>
            </a:r>
            <a:endParaRPr lang="tr-TR" dirty="0" smtClean="0"/>
          </a:p>
          <a:p>
            <a:r>
              <a:rPr lang="tr-TR" dirty="0" smtClean="0"/>
              <a:t>Bakara, 2/208.</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b="1" dirty="0" smtClean="0">
                <a:solidFill>
                  <a:schemeClr val="tx1"/>
                </a:solidFill>
              </a:rPr>
              <a:t>‘Peygamberler Ve Allah Dostları Gibi Olamayız’</a:t>
            </a:r>
            <a:endParaRPr lang="tr-TR" sz="3200" b="1" dirty="0">
              <a:solidFill>
                <a:schemeClr val="tx1"/>
              </a:solidFill>
            </a:endParaRPr>
          </a:p>
        </p:txBody>
      </p:sp>
      <p:sp>
        <p:nvSpPr>
          <p:cNvPr id="3" name="2 İçerik Yer Tutucusu"/>
          <p:cNvSpPr>
            <a:spLocks noGrp="1"/>
          </p:cNvSpPr>
          <p:nvPr>
            <p:ph sz="quarter" idx="1"/>
          </p:nvPr>
        </p:nvSpPr>
        <p:spPr>
          <a:xfrm>
            <a:off x="323528" y="1600200"/>
            <a:ext cx="8442520" cy="4495800"/>
          </a:xfrm>
        </p:spPr>
        <p:txBody>
          <a:bodyPr>
            <a:normAutofit fontScale="77500" lnSpcReduction="20000"/>
          </a:bodyPr>
          <a:lstStyle/>
          <a:p>
            <a:pPr lvl="0"/>
            <a:r>
              <a:rPr lang="tr-TR" dirty="0" smtClean="0"/>
              <a:t>İnsanlarla dini konularda sohbet ettiğinizde ve özellikle tarih boyunca peygamberlerin ve gerçek inananların Allah yolunda, O'nun rızasına uygun yaşamalarının bedeli olarak karşılaştıkları zorluk ve sıkıntılardan örnekler verdiğinizde, bazı insanların "Biz kimiz ki onlar gibi olalım" şeklinde yorumlar yaptıklarına şahit olmaktayız.</a:t>
            </a:r>
          </a:p>
          <a:p>
            <a:pPr lvl="0"/>
            <a:r>
              <a:rPr lang="tr-TR" dirty="0" err="1" smtClean="0"/>
              <a:t>Kur'an</a:t>
            </a:r>
            <a:r>
              <a:rPr lang="tr-TR" dirty="0" smtClean="0"/>
              <a:t> ayetleri, insanlar ibret ve örnek alsınlar diye gönderilmişken ayetlerdeki hakikatleri sanki başkalarını muhatap alıyor gibi okuyup dinlemek, insanların böyle yanılgılara düşmelerinin sebeplerinden biri olsa gerek.</a:t>
            </a:r>
          </a:p>
          <a:p>
            <a:r>
              <a:rPr lang="tr-TR" b="1" i="1" dirty="0" smtClean="0"/>
              <a:t>“Yemin olsun, Allah resulünde sizin için, Allah'ı ve </a:t>
            </a:r>
            <a:r>
              <a:rPr lang="tr-TR" b="1" i="1" dirty="0" err="1" smtClean="0"/>
              <a:t>âhiret</a:t>
            </a:r>
            <a:r>
              <a:rPr lang="tr-TR" b="1" i="1" dirty="0" smtClean="0"/>
              <a:t> gününü arzu edenlerle Allah'ı çok ananlara güzel bir örnek vardır.”</a:t>
            </a:r>
            <a:r>
              <a:rPr lang="tr-TR" dirty="0"/>
              <a:t> </a:t>
            </a:r>
            <a:r>
              <a:rPr lang="tr-TR" dirty="0" err="1"/>
              <a:t>Ahzab</a:t>
            </a:r>
            <a:r>
              <a:rPr lang="tr-TR" dirty="0"/>
              <a:t>, 33/21</a:t>
            </a:r>
            <a:r>
              <a:rPr lang="tr-TR" dirty="0" smtClean="0"/>
              <a:t>.</a:t>
            </a:r>
          </a:p>
          <a:p>
            <a:pPr lvl="0"/>
            <a:r>
              <a:rPr lang="tr-TR" dirty="0" smtClean="0"/>
              <a:t>Peygamberler de, yanlarındaki inananlar da her birimiz gibi insandılar. Üstün insanlardı, ama insanüstü değillerdi.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b="1" dirty="0" smtClean="0">
                <a:solidFill>
                  <a:schemeClr val="tx1"/>
                </a:solidFill>
              </a:rPr>
              <a:t>Dini Yaşayanlar Genelde Gelir Seviyesi Düşük Kimseler</a:t>
            </a:r>
            <a:endParaRPr lang="tr-TR" sz="3200" b="1" dirty="0">
              <a:solidFill>
                <a:schemeClr val="tx1"/>
              </a:solidFill>
            </a:endParaRPr>
          </a:p>
        </p:txBody>
      </p:sp>
      <p:sp>
        <p:nvSpPr>
          <p:cNvPr id="3" name="2 İçerik Yer Tutucusu"/>
          <p:cNvSpPr>
            <a:spLocks noGrp="1"/>
          </p:cNvSpPr>
          <p:nvPr>
            <p:ph sz="quarter" idx="1"/>
          </p:nvPr>
        </p:nvSpPr>
        <p:spPr>
          <a:xfrm>
            <a:off x="251520" y="1484784"/>
            <a:ext cx="8784976" cy="4611216"/>
          </a:xfrm>
        </p:spPr>
        <p:txBody>
          <a:bodyPr>
            <a:noAutofit/>
          </a:bodyPr>
          <a:lstStyle/>
          <a:p>
            <a:pPr lvl="0"/>
            <a:r>
              <a:rPr lang="tr-TR" sz="1600" dirty="0" smtClean="0"/>
              <a:t>Özellikle ülkemizde Allah'ı ve ayetlerini gerektiği gibi takdir edememiş ve kendilerini 'elit' kişiler olarak değerlendiren bazı kimselerin inancının gereklerini yerine getirmeye çalışan kişileri, okumamış, gelir seviyesi düşük, görgüsüz ve cahil insanlar olarak değerlendirdikleri görülür.</a:t>
            </a:r>
          </a:p>
          <a:p>
            <a:pPr lvl="0"/>
            <a:r>
              <a:rPr lang="tr-TR" sz="1600" dirty="0" smtClean="0"/>
              <a:t>Okumuş ve kültürlü olmak dini gereklerin yerine getirilmesine engelmiş gibi bir algıya sahip olan bu kişilerin önemli bir kısmına sorsanız Allah'a inandıklarını ifade ederler. Ancak söz ve davranışlarına baktığınızda Allah'ı da, dini de gerektiği gibi kavrayamadıklarını anlarsınız.</a:t>
            </a:r>
          </a:p>
          <a:p>
            <a:pPr lvl="0"/>
            <a:r>
              <a:rPr lang="tr-TR" sz="1600" dirty="0" smtClean="0"/>
              <a:t>Kendini halk kalabalıklarından ayrı gören ve dolayısıyla onların yaptıkları ibadetleri kendine yakıştıramayan insanların kendilerini kandırmak için sayısız bahane bulmaları mümkündür.</a:t>
            </a:r>
            <a:r>
              <a:rPr lang="ar-SA" sz="1600" b="1" dirty="0" smtClean="0"/>
              <a:t>َ</a:t>
            </a:r>
            <a:endParaRPr lang="tr-TR" sz="1600" dirty="0" smtClean="0"/>
          </a:p>
          <a:p>
            <a:r>
              <a:rPr lang="tr-TR" sz="1600" b="1" i="1" dirty="0" smtClean="0"/>
              <a:t>“Onlara, "İnsanların inandığı gibi siz de inanın" dendiğinde, "Yani biz de kafası çalışmayan zavallılar gibi mi inanalım?" derler. Haberiniz olsun ki, kafası çalışmayan düşük seviyeliler onların ta kendileridir; fakat bilmiyorlar.”</a:t>
            </a:r>
            <a:r>
              <a:rPr lang="tr-TR" sz="1600" dirty="0"/>
              <a:t> Bakara, 2/13</a:t>
            </a:r>
            <a:r>
              <a:rPr lang="tr-TR" sz="1600" dirty="0" smtClean="0"/>
              <a:t>.</a:t>
            </a:r>
          </a:p>
          <a:p>
            <a:pPr lvl="0"/>
            <a:r>
              <a:rPr lang="tr-TR" sz="1600" dirty="0" smtClean="0"/>
              <a:t>Oysa inanan biri, Allah'a iman etmenin ve kurallarına gerektiği gibi riayet etmek için çalışmanın yeryüzündeki en onurlu şey olduğunun farkında olmalıdır. İnsanların üstünlüklerinin sahip oldukları dünyevi imkân ve konumda değil Allah'a olan yakınlıklarında olduğunu unutmamalıdır.</a:t>
            </a:r>
          </a:p>
          <a:p>
            <a:endParaRPr lang="tr-TR"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188640"/>
            <a:ext cx="7772400" cy="1642194"/>
          </a:xfrm>
        </p:spPr>
        <p:txBody>
          <a:bodyPr>
            <a:normAutofit/>
          </a:bodyPr>
          <a:lstStyle/>
          <a:p>
            <a:r>
              <a:rPr lang="tr-TR" sz="3200" b="1" u="sng" dirty="0" smtClean="0">
                <a:solidFill>
                  <a:schemeClr val="tx1"/>
                </a:solidFill>
              </a:rPr>
              <a:t>Bana Dini Anlatmasının Ardında Mutlaka Bir Beklentisi Var! </a:t>
            </a:r>
            <a:br>
              <a:rPr lang="tr-TR" sz="3200" b="1" u="sng" dirty="0" smtClean="0">
                <a:solidFill>
                  <a:schemeClr val="tx1"/>
                </a:solidFill>
              </a:rPr>
            </a:br>
            <a:endParaRPr lang="tr-TR" sz="3200" b="1" dirty="0">
              <a:solidFill>
                <a:schemeClr val="tx1"/>
              </a:solidFill>
            </a:endParaRPr>
          </a:p>
        </p:txBody>
      </p:sp>
      <p:sp>
        <p:nvSpPr>
          <p:cNvPr id="3" name="2 İçerik Yer Tutucusu"/>
          <p:cNvSpPr>
            <a:spLocks noGrp="1"/>
          </p:cNvSpPr>
          <p:nvPr>
            <p:ph sz="quarter" idx="1"/>
          </p:nvPr>
        </p:nvSpPr>
        <p:spPr>
          <a:xfrm>
            <a:off x="251520" y="1916832"/>
            <a:ext cx="8784976" cy="4392487"/>
          </a:xfrm>
        </p:spPr>
        <p:txBody>
          <a:bodyPr>
            <a:normAutofit fontScale="32500" lnSpcReduction="20000"/>
          </a:bodyPr>
          <a:lstStyle/>
          <a:p>
            <a:pPr lvl="0"/>
            <a:r>
              <a:rPr lang="tr-TR" sz="6200" dirty="0" smtClean="0"/>
              <a:t>Dini konularda insanların faydasına olan çeşitli öğüt ve tavsiyelerde bulunmanız kimilerini rahatsız edebiliyor. Üstelik bu tavsiyeleri çoğu zaman olabilecek en uygun dil ve kibarlıkta yapsanız da durum değişmiyor. Ya da bazen çeşitli yakıştırmalara maruz kalabiliyor, aslında ardınızda çok başka planlarınız olduğu şeklindeki senaryoların kahramanı haline gelebiliyorsunuz.</a:t>
            </a:r>
          </a:p>
          <a:p>
            <a:pPr lvl="0"/>
            <a:r>
              <a:rPr lang="tr-TR" sz="6200" dirty="0" smtClean="0"/>
              <a:t>İnsanların büyük kısmının gerçeklerden ve bu gerçekleri onlara hatırlatacak kişilerden kaçmaları çokça şahit olunan bir şeydir. Çoğu insan aslında sizden hiçbir zarar görmemiş, hatta muhabbet ve iyilik görmüş olsa bile yine de size çok fazla yakın olmak istemez. </a:t>
            </a:r>
          </a:p>
          <a:p>
            <a:pPr lvl="0"/>
            <a:r>
              <a:rPr lang="tr-TR" sz="6200" dirty="0" smtClean="0"/>
              <a:t>İnsanlar başkalarının samimi bir şekilde onların iyiliğini isteyebileceklerini anlayamazlar. "Acaba ne beklentisi var" sorusunun cevabını aramaktan kendilerine verilen nasihatlerden almaları gereken faydayı alamazlar.</a:t>
            </a:r>
          </a:p>
          <a:p>
            <a:pPr lvl="0"/>
            <a:r>
              <a:rPr lang="tr-TR" sz="6200" b="1" i="1" dirty="0" smtClean="0"/>
              <a:t> “Allah bunların kalplerindekini biliyor. Artık aldırma onlara; öğüt ver kendilerine ve nefisleri hakkında etkili sözler söyle onlara.”</a:t>
            </a:r>
            <a:endParaRPr lang="tr-TR" sz="6200" dirty="0" smtClean="0"/>
          </a:p>
          <a:p>
            <a:r>
              <a:rPr lang="tr-TR" sz="6200" dirty="0" smtClean="0"/>
              <a:t>Nisa, 4/63.</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692696"/>
            <a:ext cx="7991800" cy="526504"/>
          </a:xfrm>
        </p:spPr>
        <p:txBody>
          <a:bodyPr>
            <a:normAutofit fontScale="90000"/>
          </a:bodyPr>
          <a:lstStyle/>
          <a:p>
            <a:r>
              <a:rPr lang="tr-TR" sz="3600" b="1" u="sng" dirty="0" smtClean="0">
                <a:solidFill>
                  <a:schemeClr val="tx1"/>
                </a:solidFill>
              </a:rPr>
              <a:t>‘Bu Kadar Hassas Olma, İnce Düşünme!</a:t>
            </a:r>
            <a:r>
              <a:rPr lang="tr-TR" b="1" u="sng" dirty="0" smtClean="0"/>
              <a:t/>
            </a:r>
            <a:br>
              <a:rPr lang="tr-TR" b="1" u="sng" dirty="0" smtClean="0"/>
            </a:br>
            <a:endParaRPr lang="tr-TR" dirty="0"/>
          </a:p>
        </p:txBody>
      </p:sp>
      <p:sp>
        <p:nvSpPr>
          <p:cNvPr id="3" name="2 İçerik Yer Tutucusu"/>
          <p:cNvSpPr>
            <a:spLocks noGrp="1"/>
          </p:cNvSpPr>
          <p:nvPr>
            <p:ph sz="quarter" idx="1"/>
          </p:nvPr>
        </p:nvSpPr>
        <p:spPr/>
        <p:txBody>
          <a:bodyPr>
            <a:normAutofit fontScale="70000" lnSpcReduction="20000"/>
          </a:bodyPr>
          <a:lstStyle/>
          <a:p>
            <a:pPr lvl="0"/>
            <a:r>
              <a:rPr lang="tr-TR" dirty="0" smtClean="0"/>
              <a:t>Kur'an'da tarif edilen örnek bir inanan olmaya çalıştığınızda en Müslüman geçinen insanlardan bile çeşitli tepkiler alabiliyorsunuz. "Bu zamanda" diye başlayan cümleler vardır ki hiç bitmek bilmez. "İşini bileceksin," "Akıllı olacaksın," "Fırsatları değerlendireceksin," "Dünyayı sen mi kurtaracaksın," "Vakit nakittir" gibi sayısız sloganlaşmış kalıp cümle ile aslında sizin çağa ayak uyduramadığınızı(!) söylemek </a:t>
            </a:r>
            <a:r>
              <a:rPr lang="tr-TR" dirty="0"/>
              <a:t>isterler.</a:t>
            </a:r>
            <a:endParaRPr lang="tr-TR" dirty="0" smtClean="0"/>
          </a:p>
          <a:p>
            <a:pPr lvl="0"/>
            <a:r>
              <a:rPr lang="tr-TR" dirty="0" smtClean="0"/>
              <a:t>Çoğu insan farkında değildir ama insanın yaptığı her şey kayıt altına alınır. Ve zerre ağırlığınca hatta bundan bile daha küçük olan her şey Hesap Günü kişinin karşısına getirilir.  </a:t>
            </a:r>
          </a:p>
          <a:p>
            <a:pPr lvl="0"/>
            <a:r>
              <a:rPr lang="tr-TR" b="1" i="1" dirty="0" smtClean="0"/>
              <a:t> “Sen bir iş ve oluşta bulunsan, Kuran'dan bir şey okusan; siz herhangi bir iş yapsanız, siz ona dalıp gitmişken biz üstünüzde mutlaka tanıklarız. Ne yerde, ne gökte zerre ağırlığınca bir şey, ondan daha küçüğü de daha büyüğü de Rabbinden uzakta/gizli kalmaz; tümü apaçık bir Kitap'tadır.”</a:t>
            </a:r>
            <a:endParaRPr lang="tr-TR" dirty="0" smtClean="0"/>
          </a:p>
          <a:p>
            <a:r>
              <a:rPr lang="tr-TR" dirty="0" smtClean="0"/>
              <a:t>Yunus, 10/61.</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88640"/>
            <a:ext cx="8441432" cy="990600"/>
          </a:xfrm>
        </p:spPr>
        <p:txBody>
          <a:bodyPr>
            <a:normAutofit/>
          </a:bodyPr>
          <a:lstStyle/>
          <a:p>
            <a:pPr lvl="0"/>
            <a:r>
              <a:rPr lang="tr-TR" sz="2800" b="1" u="sng" dirty="0" smtClean="0">
                <a:solidFill>
                  <a:schemeClr val="tx1"/>
                </a:solidFill>
              </a:rPr>
              <a:t>Yaygın Yanılgı: Benim Kalbim Temiz(!) Hastalığı </a:t>
            </a:r>
            <a:endParaRPr lang="tr-TR" sz="2800" b="1" dirty="0">
              <a:solidFill>
                <a:schemeClr val="tx1"/>
              </a:solidFill>
            </a:endParaRPr>
          </a:p>
        </p:txBody>
      </p:sp>
      <p:sp>
        <p:nvSpPr>
          <p:cNvPr id="3" name="2 İçerik Yer Tutucusu"/>
          <p:cNvSpPr>
            <a:spLocks noGrp="1"/>
          </p:cNvSpPr>
          <p:nvPr>
            <p:ph sz="quarter" idx="1"/>
          </p:nvPr>
        </p:nvSpPr>
        <p:spPr>
          <a:xfrm>
            <a:off x="395536" y="1600200"/>
            <a:ext cx="8370512" cy="4495800"/>
          </a:xfrm>
        </p:spPr>
        <p:txBody>
          <a:bodyPr>
            <a:normAutofit fontScale="92500"/>
          </a:bodyPr>
          <a:lstStyle/>
          <a:p>
            <a:pPr lvl="0"/>
            <a:r>
              <a:rPr lang="tr-TR" b="1" i="1" dirty="0" smtClean="0"/>
              <a:t>Öyle kişilerdir ki onlar, günahın büyüklerinden ve iğrençliklerden çekinip kaçınırlar. Bazı küçük sürçmeler hariç. Hiç kuşkusuz, senin Rabbin affı geniş olandır. Sizi en iyi bilen O'dur: 'Hem sizi topraktan oluşturduğu zaman, hem de annelerinizin karınlarında ceninler halinde bulunduğunuz zaman. O halde kendi kendinizi temize çıkarmayın; kimin sakındığını en iyi bilen O'dur.</a:t>
            </a:r>
            <a:endParaRPr lang="tr-TR" b="1" dirty="0" smtClean="0"/>
          </a:p>
          <a:p>
            <a:r>
              <a:rPr lang="tr-TR" dirty="0" err="1" smtClean="0"/>
              <a:t>Necm</a:t>
            </a:r>
            <a:r>
              <a:rPr lang="tr-TR" dirty="0" smtClean="0"/>
              <a:t>, 53/32.</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chemeClr val="tx1"/>
                </a:solidFill>
              </a:rPr>
              <a:t>‘Elhamdülillah Biz De Müslümanız’</a:t>
            </a:r>
            <a:endParaRPr lang="tr-TR" sz="3200" b="1" dirty="0">
              <a:solidFill>
                <a:schemeClr val="tx1"/>
              </a:solidFill>
            </a:endParaRPr>
          </a:p>
        </p:txBody>
      </p:sp>
      <p:sp>
        <p:nvSpPr>
          <p:cNvPr id="3" name="2 İçerik Yer Tutucusu"/>
          <p:cNvSpPr>
            <a:spLocks noGrp="1"/>
          </p:cNvSpPr>
          <p:nvPr>
            <p:ph sz="quarter" idx="1"/>
          </p:nvPr>
        </p:nvSpPr>
        <p:spPr>
          <a:xfrm>
            <a:off x="251520" y="1600200"/>
            <a:ext cx="8514528" cy="4925144"/>
          </a:xfrm>
        </p:spPr>
        <p:txBody>
          <a:bodyPr>
            <a:normAutofit fontScale="47500" lnSpcReduction="20000"/>
          </a:bodyPr>
          <a:lstStyle/>
          <a:p>
            <a:pPr lvl="0"/>
            <a:endParaRPr lang="tr-TR" sz="4000" dirty="0" smtClean="0"/>
          </a:p>
          <a:p>
            <a:pPr lvl="0"/>
            <a:r>
              <a:rPr lang="tr-TR" sz="4000" dirty="0" smtClean="0"/>
              <a:t>Genellikle yapılan uygunsuz bir davranış karşısında uyarıda bulunduğunuz kişilerden </a:t>
            </a:r>
            <a:r>
              <a:rPr lang="tr-TR" sz="4000" dirty="0"/>
              <a:t>bu </a:t>
            </a:r>
            <a:r>
              <a:rPr lang="tr-TR" sz="4000" dirty="0" err="1"/>
              <a:t>sözüduyarsınız</a:t>
            </a:r>
            <a:r>
              <a:rPr lang="tr-TR" sz="4000" dirty="0"/>
              <a:t>. </a:t>
            </a:r>
            <a:r>
              <a:rPr lang="tr-TR" sz="4000" dirty="0" smtClean="0"/>
              <a:t>"Kardeşim bu yaptığın dinen sakıncalı değil mi?" dediğiniz bir arkadaşınız ya da "Önce ekmeğinin derdine düşeceksin," "İş ibadetten önce gelir," "Şimdi iş var akşam eve gidince kılarsın namazını" cümlelerini söyleyen kişiler "Ama" ile başlayan bir cümle dahi kurmanıza fırsat vermeden hemen yapıştırırlar savunmayı size: "En nihayetinde biz de </a:t>
            </a:r>
            <a:r>
              <a:rPr lang="tr-TR" sz="4000" dirty="0" err="1" smtClean="0"/>
              <a:t>Müslümanız</a:t>
            </a:r>
            <a:r>
              <a:rPr lang="tr-TR" sz="4000" dirty="0" smtClean="0"/>
              <a:t>." Oysa hepimizin Müslüman olması kişinin gerekçelerini haklı çıkarmaz şüphesiz.</a:t>
            </a:r>
          </a:p>
          <a:p>
            <a:r>
              <a:rPr lang="tr-TR" sz="4000" b="1" i="1" dirty="0" smtClean="0"/>
              <a:t>“İnsanlar, inandık demeleriyle kendi hallerine bırakılacaklarını ve hiçbir imtihana çekilmeyeceklerini mi sandılar!”</a:t>
            </a:r>
            <a:r>
              <a:rPr lang="tr-TR" sz="4000" dirty="0"/>
              <a:t> </a:t>
            </a:r>
            <a:r>
              <a:rPr lang="tr-TR" sz="4000" dirty="0" err="1"/>
              <a:t>Ankebut</a:t>
            </a:r>
            <a:r>
              <a:rPr lang="tr-TR" sz="4000" dirty="0"/>
              <a:t>, 29/2</a:t>
            </a:r>
            <a:r>
              <a:rPr lang="tr-TR" sz="4000" dirty="0" smtClean="0"/>
              <a:t>.</a:t>
            </a:r>
          </a:p>
          <a:p>
            <a:pPr lvl="0"/>
            <a:r>
              <a:rPr lang="tr-TR" sz="4000" dirty="0" smtClean="0"/>
              <a:t>İnsanların bahaneleri ve dini gerekleri yerine getirmemeleri üzerine geliştirdikleri gerekçeler hiç bitmez. Şüphesiz insanız ve hepimiz hatalar yaparız ama şayet bir hatamız varsa Müslüman oluşumuzu hatamıza kalkan yapamayız. Aksine kendimizi kandırmayı bırakmalı, olur olmaz bahanelerin ardına sığınmamalı ve hatamızı kabul ederek örnek bir inanana yakışacak şekilde davranmalıyız. İşte o zaman gönül rahatlığı ile "Elhamdülillah biz de </a:t>
            </a:r>
            <a:r>
              <a:rPr lang="tr-TR" sz="4000" dirty="0" err="1" smtClean="0"/>
              <a:t>Müslümanız</a:t>
            </a:r>
            <a:r>
              <a:rPr lang="tr-TR" sz="4000" dirty="0" smtClean="0"/>
              <a:t>" diyebiliriz</a:t>
            </a:r>
            <a:r>
              <a:rPr lang="tr-TR" dirty="0" smtClean="0"/>
              <a:t>.</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228600"/>
            <a:ext cx="7938464" cy="990600"/>
          </a:xfrm>
        </p:spPr>
        <p:txBody>
          <a:bodyPr>
            <a:normAutofit/>
          </a:bodyPr>
          <a:lstStyle/>
          <a:p>
            <a:r>
              <a:rPr lang="tr-TR" sz="3200" b="1" dirty="0" smtClean="0">
                <a:solidFill>
                  <a:schemeClr val="tx1"/>
                </a:solidFill>
              </a:rPr>
              <a:t>‘Artık Devir Değişti!’</a:t>
            </a:r>
            <a:endParaRPr lang="tr-TR" sz="3200" b="1" dirty="0">
              <a:solidFill>
                <a:schemeClr val="tx1"/>
              </a:solidFill>
            </a:endParaRPr>
          </a:p>
        </p:txBody>
      </p:sp>
      <p:sp>
        <p:nvSpPr>
          <p:cNvPr id="3" name="2 İçerik Yer Tutucusu"/>
          <p:cNvSpPr>
            <a:spLocks noGrp="1"/>
          </p:cNvSpPr>
          <p:nvPr>
            <p:ph sz="quarter" idx="1"/>
          </p:nvPr>
        </p:nvSpPr>
        <p:spPr>
          <a:xfrm>
            <a:off x="179512" y="1600200"/>
            <a:ext cx="8586536" cy="4495800"/>
          </a:xfrm>
        </p:spPr>
        <p:txBody>
          <a:bodyPr>
            <a:normAutofit fontScale="70000" lnSpcReduction="20000"/>
          </a:bodyPr>
          <a:lstStyle/>
          <a:p>
            <a:pPr lvl="0"/>
            <a:r>
              <a:rPr lang="tr-TR" dirty="0" smtClean="0"/>
              <a:t>Kimi insan yerine getiremediği dini gereklilikleri sebebiyle utanç duyarken kimileri kendince birtakım bahaneler ileri sürerler. Bu bahanelerden muhtemelen en rahatsız edici ve samimiyetsiz olanlarından biri artık devrin değiştiği ve eskiden çeşitli sebeplerle haram edilmiş ya da yapılması emredilmiş şeylerin artık geçerli olmadığı iddiasıdır.</a:t>
            </a:r>
          </a:p>
          <a:p>
            <a:pPr lvl="0"/>
            <a:r>
              <a:rPr lang="tr-TR" dirty="0" smtClean="0"/>
              <a:t>İnsani kurallar, içinde bulunulan dönemin ihtiyaçları doğrultusunda şekillenir, tecrübe ile değişikliğe uğrayabilir ya da tamamen ortadan kalkarak tarihe gömülebilir. Ancak ilahi kurallar yapısı itibariyle insani kurallardan farklıdırlar. Zaten aynı olmaları da beklenemez çünkü aynı olsalar ilahi olamazlar. Dolayısıyla ilahi buyruklar açısından devrin değişmesi ya da </a:t>
            </a:r>
            <a:r>
              <a:rPr lang="tr-TR" dirty="0" err="1" smtClean="0"/>
              <a:t>Müslümanın</a:t>
            </a:r>
            <a:r>
              <a:rPr lang="tr-TR" dirty="0" smtClean="0"/>
              <a:t> çağa ayak uydurması söz konusu edilemez.</a:t>
            </a:r>
          </a:p>
          <a:p>
            <a:pPr lvl="0"/>
            <a:r>
              <a:rPr lang="tr-TR" dirty="0" smtClean="0"/>
              <a:t>Bunu görebilmek için bahanelerin ve asılsız gerekçelerin arkasından çıkmak, önyargılardan sıyrılmış ve tarafsız bir bakış ile </a:t>
            </a:r>
            <a:r>
              <a:rPr lang="tr-TR" dirty="0" err="1" smtClean="0"/>
              <a:t>Kur'an'ı</a:t>
            </a:r>
            <a:r>
              <a:rPr lang="tr-TR" dirty="0" smtClean="0"/>
              <a:t> okuyup anlamak gerekir.</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11560" y="1124744"/>
            <a:ext cx="8064896" cy="3600400"/>
          </a:xfrm>
        </p:spPr>
        <p:txBody>
          <a:bodyPr>
            <a:normAutofit/>
          </a:bodyPr>
          <a:lstStyle/>
          <a:p>
            <a:pPr algn="ctr"/>
            <a:r>
              <a:rPr lang="tr-TR" sz="5400" b="1" dirty="0" smtClean="0"/>
              <a:t>TEŞEKKÜR EDERİZ…</a:t>
            </a:r>
            <a:br>
              <a:rPr lang="tr-TR" sz="5400" b="1" dirty="0" smtClean="0"/>
            </a:br>
            <a:r>
              <a:rPr lang="tr-TR" b="1" dirty="0"/>
              <a:t/>
            </a:r>
            <a:br>
              <a:rPr lang="tr-TR" b="1" dirty="0"/>
            </a:br>
            <a:r>
              <a:rPr lang="tr-TR" sz="4000" b="1" dirty="0" smtClean="0"/>
              <a:t>HAZIRLAYAN:</a:t>
            </a:r>
            <a:br>
              <a:rPr lang="tr-TR" sz="4000" b="1" dirty="0" smtClean="0"/>
            </a:br>
            <a:r>
              <a:rPr lang="tr-TR" sz="4000" b="1" dirty="0" smtClean="0"/>
              <a:t>AYDIN MÜFTÜ YARDIMCISI UĞUR KOCABAŞ</a:t>
            </a:r>
            <a:endParaRPr lang="tr-TR" sz="4000" b="1" dirty="0"/>
          </a:p>
        </p:txBody>
      </p:sp>
      <p:sp>
        <p:nvSpPr>
          <p:cNvPr id="3" name="Alt Başlık 2"/>
          <p:cNvSpPr>
            <a:spLocks noGrp="1"/>
          </p:cNvSpPr>
          <p:nvPr>
            <p:ph type="subTitle" idx="1"/>
          </p:nvPr>
        </p:nvSpPr>
        <p:spPr/>
        <p:txBody>
          <a:bodyPr/>
          <a:lstStyle/>
          <a:p>
            <a:r>
              <a:rPr lang="tr-TR" dirty="0" smtClean="0"/>
              <a:t>…</a:t>
            </a:r>
            <a:endParaRPr lang="tr-TR" dirty="0"/>
          </a:p>
        </p:txBody>
      </p:sp>
    </p:spTree>
    <p:extLst>
      <p:ext uri="{BB962C8B-B14F-4D97-AF65-F5344CB8AC3E}">
        <p14:creationId xmlns:p14="http://schemas.microsoft.com/office/powerpoint/2010/main" val="3922139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4" y="228600"/>
            <a:ext cx="6624736" cy="990600"/>
          </a:xfrm>
        </p:spPr>
        <p:txBody>
          <a:bodyPr>
            <a:normAutofit/>
          </a:bodyPr>
          <a:lstStyle/>
          <a:p>
            <a:r>
              <a:rPr lang="tr-TR" sz="3200" b="1" dirty="0" smtClean="0">
                <a:solidFill>
                  <a:schemeClr val="tx1"/>
                </a:solidFill>
              </a:rPr>
              <a:t>Dinlerin Özü İyiliktir</a:t>
            </a:r>
            <a:endParaRPr lang="tr-TR" sz="3200" b="1" dirty="0">
              <a:solidFill>
                <a:schemeClr val="tx1"/>
              </a:solidFill>
            </a:endParaRPr>
          </a:p>
        </p:txBody>
      </p:sp>
      <p:sp>
        <p:nvSpPr>
          <p:cNvPr id="3" name="2 İçerik Yer Tutucusu"/>
          <p:cNvSpPr>
            <a:spLocks noGrp="1"/>
          </p:cNvSpPr>
          <p:nvPr>
            <p:ph sz="quarter" idx="1"/>
          </p:nvPr>
        </p:nvSpPr>
        <p:spPr/>
        <p:txBody>
          <a:bodyPr>
            <a:normAutofit/>
          </a:bodyPr>
          <a:lstStyle/>
          <a:p>
            <a:pPr lvl="0"/>
            <a:r>
              <a:rPr lang="tr-TR" dirty="0" smtClean="0"/>
              <a:t>Tüm dinlerin özü iyi insan olmaktır" diyerek dini sorumluluklardan kurtulmak mümkün değildir. </a:t>
            </a:r>
          </a:p>
          <a:p>
            <a:pPr lvl="0" rtl="1">
              <a:buNone/>
            </a:pPr>
            <a:endParaRPr lang="tr-TR" dirty="0" smtClean="0"/>
          </a:p>
          <a:p>
            <a:pPr lvl="0"/>
            <a:r>
              <a:rPr lang="tr-TR" b="1" i="1" dirty="0" smtClean="0"/>
              <a:t>''Onları, bizim buyruğumuzla yol alan önderler yaptık. Onlara iyilikler yapmayı, namaz kılmayı, zekât vermeyi </a:t>
            </a:r>
            <a:r>
              <a:rPr lang="tr-TR" b="1" i="1" dirty="0" err="1" smtClean="0"/>
              <a:t>vahyettik</a:t>
            </a:r>
            <a:r>
              <a:rPr lang="tr-TR" b="1" i="1" dirty="0" smtClean="0"/>
              <a:t>. Onlar, yalnız bize kulluk ediyorlardı."</a:t>
            </a:r>
            <a:endParaRPr lang="tr-TR" dirty="0" smtClean="0"/>
          </a:p>
          <a:p>
            <a:r>
              <a:rPr lang="tr-TR" dirty="0" smtClean="0"/>
              <a:t>Enbiya, 21/73.</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chemeClr val="tx1"/>
                </a:solidFill>
              </a:rPr>
              <a:t>İleride Nasıl Olsa Yaparım, Mantığı </a:t>
            </a:r>
            <a:endParaRPr lang="tr-TR" sz="3200" b="1" dirty="0">
              <a:solidFill>
                <a:schemeClr val="tx1"/>
              </a:solidFill>
            </a:endParaRPr>
          </a:p>
        </p:txBody>
      </p:sp>
      <p:sp>
        <p:nvSpPr>
          <p:cNvPr id="3" name="2 İçerik Yer Tutucusu"/>
          <p:cNvSpPr>
            <a:spLocks noGrp="1"/>
          </p:cNvSpPr>
          <p:nvPr>
            <p:ph sz="quarter" idx="1"/>
          </p:nvPr>
        </p:nvSpPr>
        <p:spPr/>
        <p:txBody>
          <a:bodyPr>
            <a:normAutofit fontScale="92500" lnSpcReduction="10000"/>
          </a:bodyPr>
          <a:lstStyle/>
          <a:p>
            <a:pPr lvl="0"/>
            <a:r>
              <a:rPr lang="tr-TR" b="1" i="1" dirty="0" smtClean="0"/>
              <a:t>«Hayır, hayır! Siz hemencecik geleni seversiniz. Ve sonradan geleceği terk edersiniz.» (Kıyamet, 20-21.)</a:t>
            </a:r>
            <a:endParaRPr lang="tr-TR" dirty="0" smtClean="0"/>
          </a:p>
          <a:p>
            <a:pPr lvl="0"/>
            <a:r>
              <a:rPr lang="tr-TR" dirty="0" smtClean="0"/>
              <a:t>Peygamber Efendimiz bu konuda şöyle buyuruyor:</a:t>
            </a:r>
          </a:p>
          <a:p>
            <a:pPr lvl="0"/>
            <a:r>
              <a:rPr lang="tr-TR" i="1" dirty="0" smtClean="0"/>
              <a:t>“</a:t>
            </a:r>
            <a:r>
              <a:rPr lang="tr-TR" b="1" i="1" dirty="0" smtClean="0">
                <a:solidFill>
                  <a:srgbClr val="FF0000"/>
                </a:solidFill>
              </a:rPr>
              <a:t>Ey Ali! Fitnecilik yapan veya böbürlenip kibirlenen, kimse olma; iyi, güzel şeylerin ticareti dışında ticaret eden de olma. Muhakkak ki, onlar amellerini geriye erteleyen kimselerdir.” </a:t>
            </a:r>
            <a:endParaRPr lang="tr-TR" b="1" dirty="0" smtClean="0">
              <a:solidFill>
                <a:srgbClr val="FF0000"/>
              </a:solidFill>
            </a:endParaRPr>
          </a:p>
          <a:p>
            <a:r>
              <a:rPr lang="tr-TR" dirty="0" smtClean="0"/>
              <a:t>(</a:t>
            </a:r>
            <a:r>
              <a:rPr lang="tr-TR" dirty="0" err="1" smtClean="0"/>
              <a:t>Müsned</a:t>
            </a:r>
            <a:r>
              <a:rPr lang="tr-TR" dirty="0" smtClean="0"/>
              <a:t>.)</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‘Nasıl Olsa Allah Affeder’</a:t>
            </a:r>
            <a:endParaRPr lang="tr-TR" dirty="0"/>
          </a:p>
        </p:txBody>
      </p:sp>
      <p:sp>
        <p:nvSpPr>
          <p:cNvPr id="3" name="2 İçerik Yer Tutucusu"/>
          <p:cNvSpPr>
            <a:spLocks noGrp="1"/>
          </p:cNvSpPr>
          <p:nvPr>
            <p:ph sz="quarter" idx="1"/>
          </p:nvPr>
        </p:nvSpPr>
        <p:spPr>
          <a:xfrm>
            <a:off x="107504" y="1628800"/>
            <a:ext cx="8856984" cy="4824536"/>
          </a:xfrm>
        </p:spPr>
        <p:txBody>
          <a:bodyPr>
            <a:normAutofit fontScale="62500" lnSpcReduction="20000"/>
          </a:bodyPr>
          <a:lstStyle/>
          <a:p>
            <a:pPr lvl="0"/>
            <a:r>
              <a:rPr lang="tr-TR" sz="3400" dirty="0" smtClean="0"/>
              <a:t>Hz. Yusuf (</a:t>
            </a:r>
            <a:r>
              <a:rPr lang="tr-TR" sz="3400" dirty="0" err="1" smtClean="0"/>
              <a:t>a.s</a:t>
            </a:r>
            <a:r>
              <a:rPr lang="tr-TR" sz="3400" dirty="0" smtClean="0"/>
              <a:t>.): </a:t>
            </a:r>
            <a:r>
              <a:rPr lang="tr-TR" sz="3400" b="1" i="1" dirty="0" smtClean="0"/>
              <a:t>"Ey gökleri ve yeri yaratan! Benim dünyada da ahirette de </a:t>
            </a:r>
            <a:r>
              <a:rPr lang="tr-TR" sz="3400" b="1" i="1" dirty="0" err="1" smtClean="0"/>
              <a:t>Velîm</a:t>
            </a:r>
            <a:r>
              <a:rPr lang="tr-TR" sz="3400" b="1" i="1" dirty="0" smtClean="0"/>
              <a:t> sensin. Benim Müslüman/sana teslim olmuş olarak ruhumu kabzet ve beni </a:t>
            </a:r>
            <a:r>
              <a:rPr lang="tr-TR" sz="3400" b="1" i="1" dirty="0" err="1" smtClean="0"/>
              <a:t>salih</a:t>
            </a:r>
            <a:r>
              <a:rPr lang="tr-TR" sz="3400" b="1" i="1" dirty="0" smtClean="0"/>
              <a:t> kullar arasına kat”</a:t>
            </a:r>
            <a:r>
              <a:rPr lang="tr-TR" sz="3400" dirty="0" smtClean="0"/>
              <a:t> </a:t>
            </a:r>
            <a:r>
              <a:rPr lang="tr-TR" sz="3400" dirty="0">
                <a:solidFill>
                  <a:srgbClr val="FF0000"/>
                </a:solidFill>
              </a:rPr>
              <a:t>Yusuf, </a:t>
            </a:r>
            <a:r>
              <a:rPr lang="tr-TR" sz="3400" dirty="0" smtClean="0">
                <a:solidFill>
                  <a:srgbClr val="FF0000"/>
                </a:solidFill>
              </a:rPr>
              <a:t>101. </a:t>
            </a:r>
            <a:r>
              <a:rPr lang="tr-TR" sz="3400" dirty="0" smtClean="0"/>
              <a:t>diye dua ederken, kimse nasıl olsa </a:t>
            </a:r>
            <a:r>
              <a:rPr lang="tr-TR" sz="3400" dirty="0" err="1" smtClean="0"/>
              <a:t>müslümanız</a:t>
            </a:r>
            <a:r>
              <a:rPr lang="tr-TR" sz="3400" dirty="0" smtClean="0"/>
              <a:t>, bir şekilde kurtuluruz ya da Allah nasıl olsa affeder zihniyeti ile günahlara cesaretle dalamaz.</a:t>
            </a:r>
          </a:p>
          <a:p>
            <a:pPr lvl="0"/>
            <a:r>
              <a:rPr lang="tr-TR" sz="3400" dirty="0" smtClean="0"/>
              <a:t>“</a:t>
            </a:r>
            <a:r>
              <a:rPr lang="tr-TR" sz="3400" b="1" i="1" dirty="0" smtClean="0"/>
              <a:t>Ey insanlar, Allah'ın </a:t>
            </a:r>
            <a:r>
              <a:rPr lang="tr-TR" sz="3400" b="1" i="1" dirty="0" err="1" smtClean="0"/>
              <a:t>va'di</a:t>
            </a:r>
            <a:r>
              <a:rPr lang="tr-TR" sz="3400" b="1" i="1" dirty="0" smtClean="0"/>
              <a:t> gerçektir; sakın dünya hayatı sizi aldatmasın, o aldatıcı, sizi Allah(</a:t>
            </a:r>
            <a:r>
              <a:rPr lang="tr-TR" sz="3400" b="1" i="1" dirty="0" err="1" smtClean="0"/>
              <a:t>ın</a:t>
            </a:r>
            <a:r>
              <a:rPr lang="tr-TR" sz="3400" b="1" i="1" dirty="0" smtClean="0"/>
              <a:t> affına güvendirmek sureti) ile aldatmasın.”</a:t>
            </a:r>
            <a:r>
              <a:rPr lang="tr-TR" sz="3400" dirty="0"/>
              <a:t> </a:t>
            </a:r>
            <a:r>
              <a:rPr lang="tr-TR" sz="3400" dirty="0" err="1">
                <a:solidFill>
                  <a:srgbClr val="FF0000"/>
                </a:solidFill>
              </a:rPr>
              <a:t>Fatır</a:t>
            </a:r>
            <a:r>
              <a:rPr lang="tr-TR" sz="3400" dirty="0">
                <a:solidFill>
                  <a:srgbClr val="FF0000"/>
                </a:solidFill>
              </a:rPr>
              <a:t>, 5</a:t>
            </a:r>
            <a:r>
              <a:rPr lang="tr-TR" sz="3400" dirty="0" smtClean="0">
                <a:solidFill>
                  <a:srgbClr val="FF0000"/>
                </a:solidFill>
              </a:rPr>
              <a:t>.</a:t>
            </a:r>
          </a:p>
          <a:p>
            <a:pPr lvl="0"/>
            <a:r>
              <a:rPr lang="tr-TR" sz="3400" dirty="0" smtClean="0"/>
              <a:t>Kimi kötü niyetli kişiler ayetleri dahi kullanarak aslında karşısındakinin iyiliğini istedikleri konusunda Allah'ı da tanık tutarlar. Kişi ise farkında olmadan bu kişilerin sözüne itibar ederek "Ne yapalım ben de insanım" der. Oysa ayetler insanı uyarır: </a:t>
            </a:r>
          </a:p>
          <a:p>
            <a:r>
              <a:rPr lang="tr-TR" sz="3400" b="1" i="1" dirty="0" smtClean="0"/>
              <a:t>“İnsanlardan öylesi vardır ki, onun dünya hayatına ilişkin sözü senin hoşuna gider ve o, kalbindekine Allah'ı tanık tutar. Oysaki o, düşmanların en yamanıdır.”</a:t>
            </a:r>
            <a:r>
              <a:rPr lang="tr-TR" sz="3400" dirty="0"/>
              <a:t> </a:t>
            </a:r>
            <a:r>
              <a:rPr lang="tr-TR" sz="3400" dirty="0">
                <a:solidFill>
                  <a:srgbClr val="FF0000"/>
                </a:solidFill>
              </a:rPr>
              <a:t>Bakara, 204</a:t>
            </a:r>
            <a:r>
              <a:rPr lang="tr-TR" sz="3400" dirty="0" smtClean="0">
                <a:solidFill>
                  <a:srgbClr val="FF0000"/>
                </a:solidFill>
              </a:rPr>
              <a:t>.</a:t>
            </a:r>
          </a:p>
          <a:p>
            <a:pPr lvl="0"/>
            <a:r>
              <a:rPr lang="tr-TR" sz="3400" dirty="0" smtClean="0"/>
              <a:t>Bazı insanların düştüğü bir başka hata ise "Cehennemde biraz yandıktan sonra nasıl olsa cennete gireriz" düşüncesidir.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279832" cy="1112168"/>
          </a:xfrm>
        </p:spPr>
        <p:txBody>
          <a:bodyPr>
            <a:noAutofit/>
          </a:bodyPr>
          <a:lstStyle/>
          <a:p>
            <a:r>
              <a:rPr lang="tr-TR" sz="3200" dirty="0" smtClean="0">
                <a:solidFill>
                  <a:srgbClr val="FF0000"/>
                </a:solidFill>
              </a:rPr>
              <a:t>«Yeis günah, ümit ibadettir.» (Nurettin Topçu)</a:t>
            </a:r>
            <a:endParaRPr lang="tr-TR" sz="3200" dirty="0">
              <a:solidFill>
                <a:srgbClr val="FF0000"/>
              </a:solidFill>
            </a:endParaRPr>
          </a:p>
        </p:txBody>
      </p:sp>
      <p:sp>
        <p:nvSpPr>
          <p:cNvPr id="3" name="2 İçerik Yer Tutucusu"/>
          <p:cNvSpPr>
            <a:spLocks noGrp="1"/>
          </p:cNvSpPr>
          <p:nvPr>
            <p:ph sz="quarter" idx="1"/>
          </p:nvPr>
        </p:nvSpPr>
        <p:spPr>
          <a:xfrm>
            <a:off x="323528" y="1600200"/>
            <a:ext cx="8442520" cy="4495800"/>
          </a:xfrm>
        </p:spPr>
        <p:txBody>
          <a:bodyPr>
            <a:normAutofit lnSpcReduction="10000"/>
          </a:bodyPr>
          <a:lstStyle/>
          <a:p>
            <a:pPr lvl="0"/>
            <a:r>
              <a:rPr lang="tr-TR" dirty="0" smtClean="0"/>
              <a:t>İnsanların bir kısmı işledikleri günahları sebebiyle çok kötü bir insan olduklarına ve artık geçmişte yaşamış oldukları hayattan pişmanlık duysalar da affedilmelerinin mümkün olmadığına inanırlar. Oysa </a:t>
            </a:r>
            <a:r>
              <a:rPr lang="tr-TR" dirty="0" err="1" smtClean="0"/>
              <a:t>Kur'an</a:t>
            </a:r>
            <a:r>
              <a:rPr lang="tr-TR" dirty="0" smtClean="0"/>
              <a:t> ayetleri bu konuda da uyarılarda bulunur: </a:t>
            </a:r>
          </a:p>
          <a:p>
            <a:r>
              <a:rPr lang="tr-TR" b="1" i="1" dirty="0" smtClean="0"/>
              <a:t>De ki: “Ey benlikleri aleyhine sınırı aşan/aşırı giden kullarım! Allah'ın rahmetinden ümit kesmeyin! Allah, günahları tümden affeder. Çünkü O, mutlak Gafur, mutlak Rahim'dir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228600"/>
            <a:ext cx="7866456" cy="990600"/>
          </a:xfrm>
        </p:spPr>
        <p:txBody>
          <a:bodyPr>
            <a:noAutofit/>
          </a:bodyPr>
          <a:lstStyle/>
          <a:p>
            <a:r>
              <a:rPr lang="tr-TR" sz="3200" b="1" dirty="0" smtClean="0">
                <a:solidFill>
                  <a:schemeClr val="tx1"/>
                </a:solidFill>
              </a:rPr>
              <a:t>‘İbadetimi Yapamasam da, Çalışmak da İbadettir’</a:t>
            </a:r>
            <a:endParaRPr lang="tr-TR" sz="3200" b="1" dirty="0">
              <a:solidFill>
                <a:schemeClr val="tx1"/>
              </a:solidFill>
            </a:endParaRPr>
          </a:p>
        </p:txBody>
      </p:sp>
      <p:sp>
        <p:nvSpPr>
          <p:cNvPr id="3" name="2 İçerik Yer Tutucusu"/>
          <p:cNvSpPr>
            <a:spLocks noGrp="1"/>
          </p:cNvSpPr>
          <p:nvPr>
            <p:ph sz="quarter" idx="1"/>
          </p:nvPr>
        </p:nvSpPr>
        <p:spPr/>
        <p:txBody>
          <a:bodyPr>
            <a:normAutofit fontScale="92500" lnSpcReduction="20000"/>
          </a:bodyPr>
          <a:lstStyle/>
          <a:p>
            <a:pPr lvl="0"/>
            <a:r>
              <a:rPr lang="tr-TR" dirty="0" smtClean="0"/>
              <a:t>Bazı insanların en çok sevdiği ve bir anlamda dillerine slogan edindikleri bir cümledir. Ancak bu nasıl bir ibadettir ki diğer tüm ibadetlerin göz ardı edilmesini haklı çıkarabilmektedir. İnsan bunu anlamakta güçlük çekiyor. </a:t>
            </a:r>
            <a:r>
              <a:rPr lang="tr-TR" dirty="0" err="1" smtClean="0"/>
              <a:t>Kur'an</a:t>
            </a:r>
            <a:r>
              <a:rPr lang="tr-TR" dirty="0" smtClean="0"/>
              <a:t> bu konuya dikkat çekerken aynı zamanda örnek bir inanan profilini de ortaya koymaktadır: </a:t>
            </a:r>
          </a:p>
          <a:p>
            <a:pPr lvl="0"/>
            <a:r>
              <a:rPr lang="tr-TR" b="1" i="1" dirty="0" smtClean="0"/>
              <a:t>Nur, 37: “Öyle kişiler vardır ki ne ticaret, ne alışveriş onları Allah'ı hatırlamaktan, namazı kılmaktan, zekâtı vermekten alıkoyamaz. Onlar kalplerin ve gözlerin döneceği günden korkarlar.”</a:t>
            </a:r>
            <a:endParaRPr lang="tr-TR" dirty="0" smtClean="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chemeClr val="tx1"/>
                </a:solidFill>
              </a:rPr>
              <a:t>‘Nefsime Söz Geçiremiyorum’</a:t>
            </a:r>
            <a:endParaRPr lang="tr-TR" sz="3200" b="1" dirty="0">
              <a:solidFill>
                <a:schemeClr val="tx1"/>
              </a:solidFill>
            </a:endParaRPr>
          </a:p>
        </p:txBody>
      </p:sp>
      <p:sp>
        <p:nvSpPr>
          <p:cNvPr id="3" name="2 İçerik Yer Tutucusu"/>
          <p:cNvSpPr>
            <a:spLocks noGrp="1"/>
          </p:cNvSpPr>
          <p:nvPr>
            <p:ph sz="quarter" idx="1"/>
          </p:nvPr>
        </p:nvSpPr>
        <p:spPr>
          <a:xfrm>
            <a:off x="323528" y="1600200"/>
            <a:ext cx="8442520" cy="4495800"/>
          </a:xfrm>
        </p:spPr>
        <p:txBody>
          <a:bodyPr>
            <a:normAutofit lnSpcReduction="10000"/>
          </a:bodyPr>
          <a:lstStyle/>
          <a:p>
            <a:pPr lvl="0"/>
            <a:r>
              <a:rPr lang="tr-TR" dirty="0" smtClean="0"/>
              <a:t>Etrafınızdaki kimi insanlara hatalarından vazgeçmeleri için nasihat ettiğinizde zaman zaman "</a:t>
            </a:r>
            <a:r>
              <a:rPr lang="tr-TR" dirty="0" err="1" smtClean="0"/>
              <a:t>Abi</a:t>
            </a:r>
            <a:r>
              <a:rPr lang="tr-TR" dirty="0" smtClean="0"/>
              <a:t> haklısın ama ne yapayım nefsime söz geçiremiyorum," "Dünya nimetleri tatlı geliyor," vb. bahanelere sığındıklarını görüyorsunuz.</a:t>
            </a:r>
          </a:p>
          <a:p>
            <a:pPr lvl="0"/>
            <a:r>
              <a:rPr lang="tr-TR" b="1" i="1" dirty="0" smtClean="0"/>
              <a:t>Nasiplendirildiğiniz şeyler şu iğreti hayatın yararından ve süsünden ibarettir. Allah'ın katındaki ise daha hayırlı ve daha süreklidir. Hâlâ aklınızı işletmeyecek misiniz? </a:t>
            </a:r>
            <a:endParaRPr lang="tr-TR" dirty="0" smtClean="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60648"/>
            <a:ext cx="8153400" cy="990600"/>
          </a:xfrm>
        </p:spPr>
        <p:txBody>
          <a:bodyPr>
            <a:noAutofit/>
          </a:bodyPr>
          <a:lstStyle/>
          <a:p>
            <a:r>
              <a:rPr lang="tr-TR" sz="3200" b="1" dirty="0" smtClean="0">
                <a:solidFill>
                  <a:schemeClr val="tx1"/>
                </a:solidFill>
              </a:rPr>
              <a:t>‘Emirlerine Uyamıyorum Ama Allah'ı Çok Seviyorum’</a:t>
            </a:r>
            <a:endParaRPr lang="tr-TR" sz="3200" b="1" dirty="0">
              <a:solidFill>
                <a:schemeClr val="tx1"/>
              </a:solidFill>
            </a:endParaRPr>
          </a:p>
        </p:txBody>
      </p:sp>
      <p:sp>
        <p:nvSpPr>
          <p:cNvPr id="3" name="2 İçerik Yer Tutucusu"/>
          <p:cNvSpPr>
            <a:spLocks noGrp="1"/>
          </p:cNvSpPr>
          <p:nvPr>
            <p:ph sz="quarter" idx="1"/>
          </p:nvPr>
        </p:nvSpPr>
        <p:spPr>
          <a:xfrm>
            <a:off x="323528" y="1600200"/>
            <a:ext cx="8442520" cy="4495800"/>
          </a:xfrm>
        </p:spPr>
        <p:txBody>
          <a:bodyPr>
            <a:normAutofit fontScale="77500" lnSpcReduction="20000"/>
          </a:bodyPr>
          <a:lstStyle/>
          <a:p>
            <a:pPr>
              <a:buNone/>
            </a:pPr>
            <a:r>
              <a:rPr lang="tr-TR" b="1" u="sng" dirty="0" smtClean="0"/>
              <a:t>    </a:t>
            </a:r>
          </a:p>
          <a:p>
            <a:pPr>
              <a:buNone/>
            </a:pPr>
            <a:r>
              <a:rPr lang="tr-TR" b="1" dirty="0"/>
              <a:t> </a:t>
            </a:r>
            <a:r>
              <a:rPr lang="tr-TR" b="1" dirty="0" smtClean="0"/>
              <a:t>   </a:t>
            </a:r>
            <a:r>
              <a:rPr lang="tr-TR" sz="3100" dirty="0" smtClean="0"/>
              <a:t>Bazı insanlarla konuştuğunuzda hayatlarında dini pratiklere yönelik pek bir şeyin bulunmadığı, ancak Allah'ı çok sevdiklerini ifade ettikleri görülür. Şüphesiz kulun Rabbini gönülden sevmesi çok önemlidir. Ancak bazen bu anlayış insanın kendini kandırmasına sebep olabilmektedir. </a:t>
            </a:r>
          </a:p>
          <a:p>
            <a:pPr lvl="0"/>
            <a:r>
              <a:rPr lang="tr-TR" sz="3100" dirty="0" smtClean="0"/>
              <a:t>"Ben sadece Allah'ı severim, bu da bana yeter" anlayışında olmak Kur'an'da tarif edilen inanan profiline uygun değildir:</a:t>
            </a:r>
            <a:endParaRPr lang="tr-TR" sz="3100" b="1" i="1" dirty="0"/>
          </a:p>
          <a:p>
            <a:pPr lvl="0"/>
            <a:r>
              <a:rPr lang="tr-TR" sz="3100" b="1" i="1" dirty="0" smtClean="0"/>
              <a:t>“Onlar öyle insanlardır ki, Allah anıldığında kalpleri titrer; başlarına gelene sabrederler, namazı gözetirler. Ve kendilerine verdiğimiz rızıklardan infak ederler.” (Hac, 35.)</a:t>
            </a:r>
            <a:endParaRPr lang="tr-TR" sz="3100" dirty="0" smtClean="0"/>
          </a:p>
          <a:p>
            <a:endParaRPr lang="tr-TR" sz="31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Ortalam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rtalam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143</TotalTime>
  <Words>1919</Words>
  <Application>Microsoft Office PowerPoint</Application>
  <PresentationFormat>Ekran Gösterisi (4:3)</PresentationFormat>
  <Paragraphs>93</Paragraphs>
  <Slides>22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22</vt:i4>
      </vt:variant>
    </vt:vector>
  </HeadingPairs>
  <TitlesOfParts>
    <vt:vector size="27" baseType="lpstr">
      <vt:lpstr>Arial</vt:lpstr>
      <vt:lpstr>Tw Cen MT</vt:lpstr>
      <vt:lpstr>Wingdings</vt:lpstr>
      <vt:lpstr>Wingdings 2</vt:lpstr>
      <vt:lpstr>Ortalama</vt:lpstr>
      <vt:lpstr>AYDIN İL MÜFTÜLÜĞÜ</vt:lpstr>
      <vt:lpstr>Yaygın Yanılgı: Benim Kalbim Temiz(!) Hastalığı </vt:lpstr>
      <vt:lpstr>Dinlerin Özü İyiliktir</vt:lpstr>
      <vt:lpstr>İleride Nasıl Olsa Yaparım, Mantığı </vt:lpstr>
      <vt:lpstr>‘Nasıl Olsa Allah Affeder’</vt:lpstr>
      <vt:lpstr>«Yeis günah, ümit ibadettir.» (Nurettin Topçu)</vt:lpstr>
      <vt:lpstr>‘İbadetimi Yapamasam da, Çalışmak da İbadettir’</vt:lpstr>
      <vt:lpstr>‘Nefsime Söz Geçiremiyorum’</vt:lpstr>
      <vt:lpstr>‘Emirlerine Uyamıyorum Ama Allah'ı Çok Seviyorum’</vt:lpstr>
      <vt:lpstr> ‘Herkes Böyle Yaşıyor’ Yanılgısı </vt:lpstr>
      <vt:lpstr>‘Ailemde Ya da Yetiştiğim Çevrede Görmedim.’</vt:lpstr>
      <vt:lpstr>‘Hacıdan Hocadan Korkacaksın’</vt:lpstr>
      <vt:lpstr>‘Dindarlar Samimi Gelmiyorlar Bana’</vt:lpstr>
      <vt:lpstr>‘Bu Kadar Kötülüğün Ve Kötünün Olduğu Yerde Ben Yine İyiyim’</vt:lpstr>
      <vt:lpstr>‘Şeytana Uyuyorum’</vt:lpstr>
      <vt:lpstr>‘Peygamberler Ve Allah Dostları Gibi Olamayız’</vt:lpstr>
      <vt:lpstr>Dini Yaşayanlar Genelde Gelir Seviyesi Düşük Kimseler</vt:lpstr>
      <vt:lpstr>Bana Dini Anlatmasının Ardında Mutlaka Bir Beklentisi Var!  </vt:lpstr>
      <vt:lpstr>‘Bu Kadar Hassas Olma, İnce Düşünme! </vt:lpstr>
      <vt:lpstr>‘Elhamdülillah Biz De Müslümanız’</vt:lpstr>
      <vt:lpstr>‘Artık Devir Değişti!’</vt:lpstr>
      <vt:lpstr>TEŞEKKÜR EDERİZ…  HAZIRLAYAN: AYDIN MÜFTÜ YARDIMCISI UĞUR KOCABAŞ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KENDİNİ KANDIRMANIN 20 YOLU</dc:title>
  <dc:creator>Win7</dc:creator>
  <cp:lastModifiedBy>ASUS</cp:lastModifiedBy>
  <cp:revision>21</cp:revision>
  <dcterms:created xsi:type="dcterms:W3CDTF">2018-09-17T08:52:13Z</dcterms:created>
  <dcterms:modified xsi:type="dcterms:W3CDTF">2018-11-12T09:18:57Z</dcterms:modified>
</cp:coreProperties>
</file>